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Noto Sans TC" panose="020B0604020202020204" charset="-128"/>
      <p:regular r:id="rId11"/>
    </p:embeddedFont>
    <p:embeddedFont>
      <p:font typeface="So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2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226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AI-Powered Security for Cloud Containers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outlines an AI-powered security solution. It addresses the risks of running applications in Docker containers. The system detects security flaws automatically by scanning continuously and feeding the log data and the system resources to the ML model. It alerts users about potential threats, reducing risks for DevOps teams.</a:t>
            </a:r>
            <a:endParaRPr lang="en-US" sz="1750" dirty="0"/>
          </a:p>
        </p:txBody>
      </p:sp>
      <p:pic>
        <p:nvPicPr>
          <p:cNvPr id="6" name="Picture 5">
            <a:extLst>
              <a:ext uri="{FF2B5EF4-FFF2-40B4-BE49-F238E27FC236}">
                <a16:creationId xmlns:a16="http://schemas.microsoft.com/office/drawing/2014/main" id="{4F7EC7B5-8303-E90A-FAEA-34B10B89A323}"/>
              </a:ext>
            </a:extLst>
          </p:cNvPr>
          <p:cNvPicPr>
            <a:picLocks noChangeAspect="1"/>
          </p:cNvPicPr>
          <p:nvPr/>
        </p:nvPicPr>
        <p:blipFill>
          <a:blip r:embed="rId4"/>
          <a:stretch>
            <a:fillRect/>
          </a:stretch>
        </p:blipFill>
        <p:spPr>
          <a:xfrm>
            <a:off x="12243918" y="7700778"/>
            <a:ext cx="2314898" cy="43821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39960"/>
            <a:ext cx="9820632"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Problem: Container Security Risks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Software Code</a:t>
            </a:r>
            <a:endParaRPr lang="en-US" sz="2200" dirty="0"/>
          </a:p>
        </p:txBody>
      </p:sp>
      <p:sp>
        <p:nvSpPr>
          <p:cNvPr id="4" name="Text 2"/>
          <p:cNvSpPr/>
          <p:nvPr/>
        </p:nvSpPr>
        <p:spPr>
          <a:xfrm>
            <a:off x="793790"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Security flaws in containerized applications can lead to breaches.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Dependencies</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Vulnerabilities in libraries and dependencies are a common attack vector.</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97B8FF"/>
                </a:solidFill>
                <a:latin typeface="Sora Medium" pitchFamily="34" charset="0"/>
                <a:ea typeface="Sora Medium" pitchFamily="34" charset="-122"/>
                <a:cs typeface="Sora Medium" pitchFamily="34" charset="-120"/>
              </a:rPr>
              <a:t>Resource Analysis</a:t>
            </a:r>
            <a:endParaRPr lang="en-US" sz="2200" dirty="0"/>
          </a:p>
        </p:txBody>
      </p:sp>
      <p:sp>
        <p:nvSpPr>
          <p:cNvPr id="8" name="Text 6"/>
          <p:cNvSpPr/>
          <p:nvPr/>
        </p:nvSpPr>
        <p:spPr>
          <a:xfrm>
            <a:off x="9872067" y="439685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Unusual CPU, memory, or log activity indicates compromise.</a:t>
            </a:r>
            <a:endParaRPr lang="en-US" sz="1750" dirty="0"/>
          </a:p>
        </p:txBody>
      </p:sp>
      <p:pic>
        <p:nvPicPr>
          <p:cNvPr id="10" name="Picture 9">
            <a:extLst>
              <a:ext uri="{FF2B5EF4-FFF2-40B4-BE49-F238E27FC236}">
                <a16:creationId xmlns:a16="http://schemas.microsoft.com/office/drawing/2014/main" id="{B376E6B0-15E0-95B7-3B8F-54FEA1A8177E}"/>
              </a:ext>
            </a:extLst>
          </p:cNvPr>
          <p:cNvPicPr>
            <a:picLocks noChangeAspect="1"/>
          </p:cNvPicPr>
          <p:nvPr/>
        </p:nvPicPr>
        <p:blipFill>
          <a:blip r:embed="rId3"/>
          <a:stretch>
            <a:fillRect/>
          </a:stretch>
        </p:blipFill>
        <p:spPr>
          <a:xfrm>
            <a:off x="12315502" y="7700778"/>
            <a:ext cx="2314898" cy="4382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32817"/>
          </a:xfrm>
          <a:prstGeom prst="rect">
            <a:avLst/>
          </a:prstGeom>
        </p:spPr>
      </p:pic>
      <p:sp>
        <p:nvSpPr>
          <p:cNvPr id="3" name="Text 0"/>
          <p:cNvSpPr/>
          <p:nvPr/>
        </p:nvSpPr>
        <p:spPr>
          <a:xfrm>
            <a:off x="709136" y="3090029"/>
            <a:ext cx="5516761" cy="633174"/>
          </a:xfrm>
          <a:prstGeom prst="rect">
            <a:avLst/>
          </a:prstGeom>
          <a:noFill/>
          <a:ln/>
        </p:spPr>
        <p:txBody>
          <a:bodyPr wrap="none" lIns="0" tIns="0" rIns="0" bIns="0" rtlCol="0" anchor="t"/>
          <a:lstStyle/>
          <a:p>
            <a:pPr marL="0" indent="0" algn="l">
              <a:lnSpc>
                <a:spcPts val="4950"/>
              </a:lnSpc>
              <a:buNone/>
            </a:pPr>
            <a:r>
              <a:rPr lang="en-US" sz="3950" dirty="0">
                <a:solidFill>
                  <a:srgbClr val="97B8FF"/>
                </a:solidFill>
                <a:latin typeface="Sora Medium" pitchFamily="34" charset="0"/>
                <a:ea typeface="Sora Medium" pitchFamily="34" charset="-122"/>
                <a:cs typeface="Sora Medium" pitchFamily="34" charset="-120"/>
              </a:rPr>
              <a:t>Monitoring Workflow</a:t>
            </a:r>
            <a:endParaRPr lang="en-US" sz="3950" dirty="0"/>
          </a:p>
        </p:txBody>
      </p:sp>
      <p:pic>
        <p:nvPicPr>
          <p:cNvPr id="4" name="Image 1" descr="preencoded.png"/>
          <p:cNvPicPr>
            <a:picLocks noChangeAspect="1"/>
          </p:cNvPicPr>
          <p:nvPr/>
        </p:nvPicPr>
        <p:blipFill>
          <a:blip r:embed="rId4"/>
          <a:stretch>
            <a:fillRect/>
          </a:stretch>
        </p:blipFill>
        <p:spPr>
          <a:xfrm>
            <a:off x="709136" y="4027051"/>
            <a:ext cx="1013103" cy="1215747"/>
          </a:xfrm>
          <a:prstGeom prst="rect">
            <a:avLst/>
          </a:prstGeom>
        </p:spPr>
      </p:pic>
      <p:sp>
        <p:nvSpPr>
          <p:cNvPr id="5" name="Text 1"/>
          <p:cNvSpPr/>
          <p:nvPr/>
        </p:nvSpPr>
        <p:spPr>
          <a:xfrm>
            <a:off x="2026087" y="4229576"/>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Add Container</a:t>
            </a:r>
            <a:endParaRPr lang="en-US" sz="1950" dirty="0"/>
          </a:p>
        </p:txBody>
      </p:sp>
      <p:sp>
        <p:nvSpPr>
          <p:cNvPr id="6" name="Text 2"/>
          <p:cNvSpPr/>
          <p:nvPr/>
        </p:nvSpPr>
        <p:spPr>
          <a:xfrm>
            <a:off x="2026087" y="4667607"/>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Enter the container's API key to begin monitoring.</a:t>
            </a:r>
            <a:endParaRPr lang="en-US" sz="1550" dirty="0"/>
          </a:p>
        </p:txBody>
      </p:sp>
      <p:pic>
        <p:nvPicPr>
          <p:cNvPr id="7" name="Image 2" descr="preencoded.png"/>
          <p:cNvPicPr>
            <a:picLocks noChangeAspect="1"/>
          </p:cNvPicPr>
          <p:nvPr/>
        </p:nvPicPr>
        <p:blipFill>
          <a:blip r:embed="rId5"/>
          <a:stretch>
            <a:fillRect/>
          </a:stretch>
        </p:blipFill>
        <p:spPr>
          <a:xfrm>
            <a:off x="709136" y="5242798"/>
            <a:ext cx="1013103" cy="1215747"/>
          </a:xfrm>
          <a:prstGeom prst="rect">
            <a:avLst/>
          </a:prstGeom>
        </p:spPr>
      </p:pic>
      <p:sp>
        <p:nvSpPr>
          <p:cNvPr id="8" name="Text 3"/>
          <p:cNvSpPr/>
          <p:nvPr/>
        </p:nvSpPr>
        <p:spPr>
          <a:xfrm>
            <a:off x="2026087" y="5445323"/>
            <a:ext cx="2802969"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Real-Time Monitoring</a:t>
            </a:r>
            <a:endParaRPr lang="en-US" sz="1950" dirty="0"/>
          </a:p>
        </p:txBody>
      </p:sp>
      <p:sp>
        <p:nvSpPr>
          <p:cNvPr id="9" name="Text 4"/>
          <p:cNvSpPr/>
          <p:nvPr/>
        </p:nvSpPr>
        <p:spPr>
          <a:xfrm>
            <a:off x="2026087" y="5883354"/>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Continuously check logs, CPU, memory, and software vulnerabilities.</a:t>
            </a:r>
            <a:endParaRPr lang="en-US" sz="1550" dirty="0"/>
          </a:p>
        </p:txBody>
      </p:sp>
      <p:pic>
        <p:nvPicPr>
          <p:cNvPr id="10" name="Image 3" descr="preencoded.png"/>
          <p:cNvPicPr>
            <a:picLocks noChangeAspect="1"/>
          </p:cNvPicPr>
          <p:nvPr/>
        </p:nvPicPr>
        <p:blipFill>
          <a:blip r:embed="rId6"/>
          <a:stretch>
            <a:fillRect/>
          </a:stretch>
        </p:blipFill>
        <p:spPr>
          <a:xfrm>
            <a:off x="709136" y="6458545"/>
            <a:ext cx="1013103" cy="1215747"/>
          </a:xfrm>
          <a:prstGeom prst="rect">
            <a:avLst/>
          </a:prstGeom>
        </p:spPr>
      </p:pic>
      <p:sp>
        <p:nvSpPr>
          <p:cNvPr id="11" name="Text 5"/>
          <p:cNvSpPr/>
          <p:nvPr/>
        </p:nvSpPr>
        <p:spPr>
          <a:xfrm>
            <a:off x="2026087" y="6661071"/>
            <a:ext cx="2820710" cy="316468"/>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AI Anomaly Detection</a:t>
            </a:r>
            <a:endParaRPr lang="en-US" sz="1950" dirty="0"/>
          </a:p>
        </p:txBody>
      </p:sp>
      <p:sp>
        <p:nvSpPr>
          <p:cNvPr id="12" name="Text 6"/>
          <p:cNvSpPr/>
          <p:nvPr/>
        </p:nvSpPr>
        <p:spPr>
          <a:xfrm>
            <a:off x="2026087" y="7099102"/>
            <a:ext cx="11895177" cy="324207"/>
          </a:xfrm>
          <a:prstGeom prst="rect">
            <a:avLst/>
          </a:prstGeom>
          <a:noFill/>
          <a:ln/>
        </p:spPr>
        <p:txBody>
          <a:bodyPr wrap="none" lIns="0" tIns="0" rIns="0" bIns="0" rtlCol="0" anchor="t"/>
          <a:lstStyle/>
          <a:p>
            <a:pPr marL="0" indent="0" algn="l">
              <a:lnSpc>
                <a:spcPts val="2550"/>
              </a:lnSpc>
              <a:buNone/>
            </a:pPr>
            <a:r>
              <a:rPr lang="en-US" sz="1550" dirty="0">
                <a:solidFill>
                  <a:srgbClr val="E0D6DE"/>
                </a:solidFill>
                <a:latin typeface="Noto Sans TC" pitchFamily="34" charset="0"/>
                <a:ea typeface="Noto Sans TC" pitchFamily="34" charset="-122"/>
                <a:cs typeface="Noto Sans TC" pitchFamily="34" charset="-120"/>
              </a:rPr>
              <a:t>Use LSTM and BERT to identify real attacks, minimizing false positives.</a:t>
            </a:r>
            <a:endParaRPr lang="en-US" sz="1550" dirty="0"/>
          </a:p>
        </p:txBody>
      </p:sp>
      <p:pic>
        <p:nvPicPr>
          <p:cNvPr id="14" name="Picture 13">
            <a:extLst>
              <a:ext uri="{FF2B5EF4-FFF2-40B4-BE49-F238E27FC236}">
                <a16:creationId xmlns:a16="http://schemas.microsoft.com/office/drawing/2014/main" id="{31763E1D-1803-4A3B-CA04-7E0146331A7B}"/>
              </a:ext>
            </a:extLst>
          </p:cNvPr>
          <p:cNvPicPr>
            <a:picLocks noChangeAspect="1"/>
          </p:cNvPicPr>
          <p:nvPr/>
        </p:nvPicPr>
        <p:blipFill>
          <a:blip r:embed="rId7"/>
          <a:stretch>
            <a:fillRect/>
          </a:stretch>
        </p:blipFill>
        <p:spPr>
          <a:xfrm>
            <a:off x="12243919" y="7674292"/>
            <a:ext cx="2314898" cy="43821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46377"/>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Security Scanning with Anchore</a:t>
            </a:r>
            <a:endParaRPr lang="en-US" sz="4450" dirty="0"/>
          </a:p>
        </p:txBody>
      </p:sp>
      <p:pic>
        <p:nvPicPr>
          <p:cNvPr id="4" name="Image 1" descr="preencoded.png"/>
          <p:cNvPicPr>
            <a:picLocks noChangeAspect="1"/>
          </p:cNvPicPr>
          <p:nvPr/>
        </p:nvPicPr>
        <p:blipFill>
          <a:blip r:embed="rId4"/>
          <a:stretch>
            <a:fillRect/>
          </a:stretch>
        </p:blipFill>
        <p:spPr>
          <a:xfrm>
            <a:off x="793790" y="4243745"/>
            <a:ext cx="566976" cy="566976"/>
          </a:xfrm>
          <a:prstGeom prst="rect">
            <a:avLst/>
          </a:prstGeom>
        </p:spPr>
      </p:pic>
      <p:sp>
        <p:nvSpPr>
          <p:cNvPr id="5" name="Text 1"/>
          <p:cNvSpPr/>
          <p:nvPr/>
        </p:nvSpPr>
        <p:spPr>
          <a:xfrm>
            <a:off x="1587579" y="4204097"/>
            <a:ext cx="2814280"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Vulnerability Scan</a:t>
            </a:r>
            <a:endParaRPr lang="en-US" sz="2200" dirty="0"/>
          </a:p>
        </p:txBody>
      </p:sp>
      <p:sp>
        <p:nvSpPr>
          <p:cNvPr id="6" name="Text 2"/>
          <p:cNvSpPr/>
          <p:nvPr/>
        </p:nvSpPr>
        <p:spPr>
          <a:xfrm>
            <a:off x="1587579" y="4694515"/>
            <a:ext cx="2814280"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Anchore scans containers for known CVE vulnerabilities.</a:t>
            </a:r>
            <a:endParaRPr lang="en-US" sz="1750" dirty="0"/>
          </a:p>
        </p:txBody>
      </p:sp>
      <p:pic>
        <p:nvPicPr>
          <p:cNvPr id="7" name="Image 2" descr="preencoded.png"/>
          <p:cNvPicPr>
            <a:picLocks noChangeAspect="1"/>
          </p:cNvPicPr>
          <p:nvPr/>
        </p:nvPicPr>
        <p:blipFill>
          <a:blip r:embed="rId5"/>
          <a:stretch>
            <a:fillRect/>
          </a:stretch>
        </p:blipFill>
        <p:spPr>
          <a:xfrm>
            <a:off x="4742021" y="4243745"/>
            <a:ext cx="566976" cy="566976"/>
          </a:xfrm>
          <a:prstGeom prst="rect">
            <a:avLst/>
          </a:prstGeom>
        </p:spPr>
      </p:pic>
      <p:sp>
        <p:nvSpPr>
          <p:cNvPr id="8" name="Text 3"/>
          <p:cNvSpPr/>
          <p:nvPr/>
        </p:nvSpPr>
        <p:spPr>
          <a:xfrm>
            <a:off x="5535811" y="4204097"/>
            <a:ext cx="2814399"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Critical Issue Alert</a:t>
            </a:r>
            <a:endParaRPr lang="en-US" sz="2200" dirty="0"/>
          </a:p>
        </p:txBody>
      </p:sp>
      <p:sp>
        <p:nvSpPr>
          <p:cNvPr id="9" name="Text 4"/>
          <p:cNvSpPr/>
          <p:nvPr/>
        </p:nvSpPr>
        <p:spPr>
          <a:xfrm>
            <a:off x="5535811" y="4694515"/>
            <a:ext cx="2814399" cy="1088708"/>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Generate alerts upon detecting critical vulnerabilities.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69914"/>
            <a:ext cx="6230541"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Alerts and Prevention</a:t>
            </a:r>
            <a:endParaRPr lang="en-US" sz="4450" dirty="0"/>
          </a:p>
        </p:txBody>
      </p:sp>
      <p:sp>
        <p:nvSpPr>
          <p:cNvPr id="4" name="Shape 1"/>
          <p:cNvSpPr/>
          <p:nvPr/>
        </p:nvSpPr>
        <p:spPr>
          <a:xfrm>
            <a:off x="1048941" y="3218855"/>
            <a:ext cx="30480" cy="2840712"/>
          </a:xfrm>
          <a:prstGeom prst="roundRect">
            <a:avLst>
              <a:gd name="adj" fmla="val 111628"/>
            </a:avLst>
          </a:prstGeom>
          <a:solidFill>
            <a:srgbClr val="3F3F44"/>
          </a:solidFill>
          <a:ln/>
        </p:spPr>
        <p:txBody>
          <a:bodyPr/>
          <a:lstStyle/>
          <a:p>
            <a:endParaRPr lang="en-IN"/>
          </a:p>
        </p:txBody>
      </p:sp>
      <p:sp>
        <p:nvSpPr>
          <p:cNvPr id="5" name="Shape 2"/>
          <p:cNvSpPr/>
          <p:nvPr/>
        </p:nvSpPr>
        <p:spPr>
          <a:xfrm>
            <a:off x="1273612" y="3713917"/>
            <a:ext cx="680442" cy="30480"/>
          </a:xfrm>
          <a:prstGeom prst="roundRect">
            <a:avLst>
              <a:gd name="adj" fmla="val 111628"/>
            </a:avLst>
          </a:prstGeom>
          <a:solidFill>
            <a:srgbClr val="3F3F44"/>
          </a:solidFill>
          <a:ln/>
        </p:spPr>
        <p:txBody>
          <a:bodyPr/>
          <a:lstStyle/>
          <a:p>
            <a:endParaRPr lang="en-IN"/>
          </a:p>
        </p:txBody>
      </p:sp>
      <p:sp>
        <p:nvSpPr>
          <p:cNvPr id="6" name="Shape 3"/>
          <p:cNvSpPr/>
          <p:nvPr/>
        </p:nvSpPr>
        <p:spPr>
          <a:xfrm>
            <a:off x="793790" y="3474006"/>
            <a:ext cx="510302" cy="510302"/>
          </a:xfrm>
          <a:prstGeom prst="roundRect">
            <a:avLst>
              <a:gd name="adj" fmla="val 6667"/>
            </a:avLst>
          </a:prstGeom>
          <a:solidFill>
            <a:srgbClr val="26262B"/>
          </a:solidFill>
          <a:ln/>
        </p:spPr>
        <p:txBody>
          <a:bodyPr/>
          <a:lstStyle/>
          <a:p>
            <a:endParaRPr lang="en-IN"/>
          </a:p>
        </p:txBody>
      </p:sp>
      <p:pic>
        <p:nvPicPr>
          <p:cNvPr id="7" name="Image 1" descr="preencoded.png"/>
          <p:cNvPicPr>
            <a:picLocks noChangeAspect="1"/>
          </p:cNvPicPr>
          <p:nvPr/>
        </p:nvPicPr>
        <p:blipFill>
          <a:blip r:embed="rId4"/>
          <a:stretch>
            <a:fillRect/>
          </a:stretch>
        </p:blipFill>
        <p:spPr>
          <a:xfrm>
            <a:off x="878860" y="3516511"/>
            <a:ext cx="340162" cy="425291"/>
          </a:xfrm>
          <a:prstGeom prst="rect">
            <a:avLst/>
          </a:prstGeom>
        </p:spPr>
      </p:pic>
      <p:sp>
        <p:nvSpPr>
          <p:cNvPr id="8" name="Text 4"/>
          <p:cNvSpPr/>
          <p:nvPr/>
        </p:nvSpPr>
        <p:spPr>
          <a:xfrm>
            <a:off x="2183011" y="3445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Alert</a:t>
            </a:r>
            <a:endParaRPr lang="en-US" sz="2200" dirty="0"/>
          </a:p>
        </p:txBody>
      </p:sp>
      <p:sp>
        <p:nvSpPr>
          <p:cNvPr id="9" name="Text 5"/>
          <p:cNvSpPr/>
          <p:nvPr/>
        </p:nvSpPr>
        <p:spPr>
          <a:xfrm>
            <a:off x="2183011" y="3936087"/>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system sends an alert to the user's dashboard.</a:t>
            </a:r>
            <a:endParaRPr lang="en-US" sz="1750" dirty="0"/>
          </a:p>
        </p:txBody>
      </p:sp>
      <p:sp>
        <p:nvSpPr>
          <p:cNvPr id="10" name="Shape 6"/>
          <p:cNvSpPr/>
          <p:nvPr/>
        </p:nvSpPr>
        <p:spPr>
          <a:xfrm>
            <a:off x="1273612" y="5247680"/>
            <a:ext cx="680442" cy="30480"/>
          </a:xfrm>
          <a:prstGeom prst="roundRect">
            <a:avLst>
              <a:gd name="adj" fmla="val 111628"/>
            </a:avLst>
          </a:prstGeom>
          <a:solidFill>
            <a:srgbClr val="3F3F44"/>
          </a:solidFill>
          <a:ln/>
        </p:spPr>
        <p:txBody>
          <a:bodyPr/>
          <a:lstStyle/>
          <a:p>
            <a:endParaRPr lang="en-IN"/>
          </a:p>
        </p:txBody>
      </p:sp>
      <p:sp>
        <p:nvSpPr>
          <p:cNvPr id="11" name="Shape 7"/>
          <p:cNvSpPr/>
          <p:nvPr/>
        </p:nvSpPr>
        <p:spPr>
          <a:xfrm>
            <a:off x="793790" y="5007769"/>
            <a:ext cx="510302" cy="510302"/>
          </a:xfrm>
          <a:prstGeom prst="roundRect">
            <a:avLst>
              <a:gd name="adj" fmla="val 6667"/>
            </a:avLst>
          </a:prstGeom>
          <a:solidFill>
            <a:srgbClr val="26262B"/>
          </a:solidFill>
          <a:ln/>
        </p:spPr>
        <p:txBody>
          <a:bodyPr/>
          <a:lstStyle/>
          <a:p>
            <a:endParaRPr lang="en-IN"/>
          </a:p>
        </p:txBody>
      </p:sp>
      <p:pic>
        <p:nvPicPr>
          <p:cNvPr id="12" name="Image 2" descr="preencoded.png"/>
          <p:cNvPicPr>
            <a:picLocks noChangeAspect="1"/>
          </p:cNvPicPr>
          <p:nvPr/>
        </p:nvPicPr>
        <p:blipFill>
          <a:blip r:embed="rId5"/>
          <a:stretch>
            <a:fillRect/>
          </a:stretch>
        </p:blipFill>
        <p:spPr>
          <a:xfrm>
            <a:off x="878860" y="5050274"/>
            <a:ext cx="340162" cy="425291"/>
          </a:xfrm>
          <a:prstGeom prst="rect">
            <a:avLst/>
          </a:prstGeom>
        </p:spPr>
      </p:pic>
      <p:sp>
        <p:nvSpPr>
          <p:cNvPr id="13" name="Text 8"/>
          <p:cNvSpPr/>
          <p:nvPr/>
        </p:nvSpPr>
        <p:spPr>
          <a:xfrm>
            <a:off x="2183011"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Prevention</a:t>
            </a:r>
            <a:endParaRPr lang="en-US" sz="2200" dirty="0"/>
          </a:p>
        </p:txBody>
      </p:sp>
      <p:sp>
        <p:nvSpPr>
          <p:cNvPr id="14" name="Text 9"/>
          <p:cNvSpPr/>
          <p:nvPr/>
        </p:nvSpPr>
        <p:spPr>
          <a:xfrm>
            <a:off x="2183011" y="5469850"/>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Suggests actions like updating OpenSSL.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88463"/>
            <a:ext cx="6686907"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Key Technologies Used</a:t>
            </a:r>
            <a:endParaRPr lang="en-US" sz="4450" dirty="0"/>
          </a:p>
        </p:txBody>
      </p:sp>
      <p:sp>
        <p:nvSpPr>
          <p:cNvPr id="4" name="Shape 1"/>
          <p:cNvSpPr/>
          <p:nvPr/>
        </p:nvSpPr>
        <p:spPr>
          <a:xfrm>
            <a:off x="793790" y="3037403"/>
            <a:ext cx="3664863" cy="1669852"/>
          </a:xfrm>
          <a:prstGeom prst="roundRect">
            <a:avLst>
              <a:gd name="adj" fmla="val 2038"/>
            </a:avLst>
          </a:prstGeom>
          <a:solidFill>
            <a:srgbClr val="26262B"/>
          </a:solidFill>
          <a:ln/>
        </p:spPr>
        <p:txBody>
          <a:bodyPr/>
          <a:lstStyle/>
          <a:p>
            <a:endParaRPr lang="en-IN"/>
          </a:p>
        </p:txBody>
      </p:sp>
      <p:sp>
        <p:nvSpPr>
          <p:cNvPr id="5" name="Text 2"/>
          <p:cNvSpPr/>
          <p:nvPr/>
        </p:nvSpPr>
        <p:spPr>
          <a:xfrm>
            <a:off x="1020604" y="3264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FastAPI</a:t>
            </a:r>
            <a:endParaRPr lang="en-US" sz="2200" dirty="0"/>
          </a:p>
        </p:txBody>
      </p:sp>
      <p:sp>
        <p:nvSpPr>
          <p:cNvPr id="6" name="Text 3"/>
          <p:cNvSpPr/>
          <p:nvPr/>
        </p:nvSpPr>
        <p:spPr>
          <a:xfrm>
            <a:off x="1020604" y="375463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Handles backend API requests efficiently.</a:t>
            </a:r>
            <a:endParaRPr lang="en-US" sz="1750" dirty="0"/>
          </a:p>
        </p:txBody>
      </p:sp>
      <p:sp>
        <p:nvSpPr>
          <p:cNvPr id="7" name="Shape 4"/>
          <p:cNvSpPr/>
          <p:nvPr/>
        </p:nvSpPr>
        <p:spPr>
          <a:xfrm>
            <a:off x="4685467" y="3037403"/>
            <a:ext cx="3664863" cy="1669852"/>
          </a:xfrm>
          <a:prstGeom prst="roundRect">
            <a:avLst>
              <a:gd name="adj" fmla="val 2038"/>
            </a:avLst>
          </a:prstGeom>
          <a:solidFill>
            <a:srgbClr val="26262B"/>
          </a:solidFill>
          <a:ln/>
        </p:spPr>
        <p:txBody>
          <a:bodyPr/>
          <a:lstStyle/>
          <a:p>
            <a:endParaRPr lang="en-IN"/>
          </a:p>
        </p:txBody>
      </p:sp>
      <p:sp>
        <p:nvSpPr>
          <p:cNvPr id="8" name="Text 5"/>
          <p:cNvSpPr/>
          <p:nvPr/>
        </p:nvSpPr>
        <p:spPr>
          <a:xfrm>
            <a:off x="4912281" y="32642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MongoDB (Atlas)</a:t>
            </a:r>
            <a:endParaRPr lang="en-US" sz="2200" dirty="0"/>
          </a:p>
        </p:txBody>
      </p:sp>
      <p:sp>
        <p:nvSpPr>
          <p:cNvPr id="9" name="Text 6"/>
          <p:cNvSpPr/>
          <p:nvPr/>
        </p:nvSpPr>
        <p:spPr>
          <a:xfrm>
            <a:off x="4912281" y="3754636"/>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Stores user data and security alerts securely.</a:t>
            </a:r>
            <a:endParaRPr lang="en-US" sz="1750" dirty="0"/>
          </a:p>
        </p:txBody>
      </p:sp>
      <p:sp>
        <p:nvSpPr>
          <p:cNvPr id="10" name="Shape 7"/>
          <p:cNvSpPr/>
          <p:nvPr/>
        </p:nvSpPr>
        <p:spPr>
          <a:xfrm>
            <a:off x="793790" y="4934069"/>
            <a:ext cx="7556421" cy="1306949"/>
          </a:xfrm>
          <a:prstGeom prst="roundRect">
            <a:avLst>
              <a:gd name="adj" fmla="val 2603"/>
            </a:avLst>
          </a:prstGeom>
          <a:solidFill>
            <a:srgbClr val="26262B"/>
          </a:solidFill>
          <a:ln/>
        </p:spPr>
        <p:txBody>
          <a:bodyPr/>
          <a:lstStyle/>
          <a:p>
            <a:endParaRPr lang="en-IN"/>
          </a:p>
        </p:txBody>
      </p:sp>
      <p:sp>
        <p:nvSpPr>
          <p:cNvPr id="11" name="Text 8"/>
          <p:cNvSpPr/>
          <p:nvPr/>
        </p:nvSpPr>
        <p:spPr>
          <a:xfrm>
            <a:off x="1020604" y="51608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React</a:t>
            </a:r>
            <a:endParaRPr lang="en-US" sz="2200" dirty="0"/>
          </a:p>
        </p:txBody>
      </p:sp>
      <p:sp>
        <p:nvSpPr>
          <p:cNvPr id="12" name="Text 9"/>
          <p:cNvSpPr/>
          <p:nvPr/>
        </p:nvSpPr>
        <p:spPr>
          <a:xfrm>
            <a:off x="1020604" y="5651302"/>
            <a:ext cx="7102793"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Displays real-time security alerts on the frontend.</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32610"/>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Final Outcome: Secure Dashboard</a:t>
            </a:r>
            <a:endParaRPr lang="en-US" sz="4450" dirty="0"/>
          </a:p>
        </p:txBody>
      </p:sp>
      <p:sp>
        <p:nvSpPr>
          <p:cNvPr id="4" name="Shape 1"/>
          <p:cNvSpPr/>
          <p:nvPr/>
        </p:nvSpPr>
        <p:spPr>
          <a:xfrm>
            <a:off x="6280190" y="3845481"/>
            <a:ext cx="510302" cy="510302"/>
          </a:xfrm>
          <a:prstGeom prst="roundRect">
            <a:avLst>
              <a:gd name="adj" fmla="val 6667"/>
            </a:avLst>
          </a:prstGeom>
          <a:solidFill>
            <a:srgbClr val="26262B"/>
          </a:solidFill>
          <a:ln/>
        </p:spPr>
        <p:txBody>
          <a:bodyPr/>
          <a:lstStyle/>
          <a:p>
            <a:endParaRPr lang="en-IN"/>
          </a:p>
        </p:txBody>
      </p:sp>
      <p:pic>
        <p:nvPicPr>
          <p:cNvPr id="5" name="Image 1" descr="preencoded.png"/>
          <p:cNvPicPr>
            <a:picLocks noChangeAspect="1"/>
          </p:cNvPicPr>
          <p:nvPr/>
        </p:nvPicPr>
        <p:blipFill>
          <a:blip r:embed="rId4"/>
          <a:stretch>
            <a:fillRect/>
          </a:stretch>
        </p:blipFill>
        <p:spPr>
          <a:xfrm>
            <a:off x="6365260" y="3887986"/>
            <a:ext cx="340162" cy="425291"/>
          </a:xfrm>
          <a:prstGeom prst="rect">
            <a:avLst/>
          </a:prstGeom>
        </p:spPr>
      </p:pic>
      <p:sp>
        <p:nvSpPr>
          <p:cNvPr id="6" name="Text 2"/>
          <p:cNvSpPr/>
          <p:nvPr/>
        </p:nvSpPr>
        <p:spPr>
          <a:xfrm>
            <a:off x="7017306" y="3845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Add Containers</a:t>
            </a:r>
            <a:endParaRPr lang="en-US" sz="2200" dirty="0"/>
          </a:p>
        </p:txBody>
      </p:sp>
      <p:sp>
        <p:nvSpPr>
          <p:cNvPr id="7" name="Text 3"/>
          <p:cNvSpPr/>
          <p:nvPr/>
        </p:nvSpPr>
        <p:spPr>
          <a:xfrm>
            <a:off x="7017306" y="433589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Users can easily add containers for monitoring.</a:t>
            </a:r>
            <a:endParaRPr lang="en-US" sz="1750" dirty="0"/>
          </a:p>
        </p:txBody>
      </p:sp>
      <p:sp>
        <p:nvSpPr>
          <p:cNvPr id="8" name="Shape 4"/>
          <p:cNvSpPr/>
          <p:nvPr/>
        </p:nvSpPr>
        <p:spPr>
          <a:xfrm>
            <a:off x="10171867" y="3845481"/>
            <a:ext cx="510302" cy="510302"/>
          </a:xfrm>
          <a:prstGeom prst="roundRect">
            <a:avLst>
              <a:gd name="adj" fmla="val 6667"/>
            </a:avLst>
          </a:prstGeom>
          <a:solidFill>
            <a:srgbClr val="26262B"/>
          </a:solidFill>
          <a:ln/>
        </p:spPr>
        <p:txBody>
          <a:bodyPr/>
          <a:lstStyle/>
          <a:p>
            <a:endParaRPr lang="en-IN"/>
          </a:p>
        </p:txBody>
      </p:sp>
      <p:pic>
        <p:nvPicPr>
          <p:cNvPr id="9" name="Image 2" descr="preencoded.png"/>
          <p:cNvPicPr>
            <a:picLocks noChangeAspect="1"/>
          </p:cNvPicPr>
          <p:nvPr/>
        </p:nvPicPr>
        <p:blipFill>
          <a:blip r:embed="rId5"/>
          <a:stretch>
            <a:fillRect/>
          </a:stretch>
        </p:blipFill>
        <p:spPr>
          <a:xfrm>
            <a:off x="10256937" y="3887986"/>
            <a:ext cx="340162" cy="425291"/>
          </a:xfrm>
          <a:prstGeom prst="rect">
            <a:avLst/>
          </a:prstGeom>
        </p:spPr>
      </p:pic>
      <p:sp>
        <p:nvSpPr>
          <p:cNvPr id="10" name="Text 5"/>
          <p:cNvSpPr/>
          <p:nvPr/>
        </p:nvSpPr>
        <p:spPr>
          <a:xfrm>
            <a:off x="10908983" y="384548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Real-time Alerts</a:t>
            </a:r>
            <a:endParaRPr lang="en-US" sz="2200" dirty="0"/>
          </a:p>
        </p:txBody>
      </p:sp>
      <p:sp>
        <p:nvSpPr>
          <p:cNvPr id="11" name="Text 6"/>
          <p:cNvSpPr/>
          <p:nvPr/>
        </p:nvSpPr>
        <p:spPr>
          <a:xfrm>
            <a:off x="10908983" y="4335899"/>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Immediate notifications for vulnerabilities and attacks.</a:t>
            </a:r>
            <a:endParaRPr lang="en-US" sz="1750" dirty="0"/>
          </a:p>
        </p:txBody>
      </p:sp>
      <p:sp>
        <p:nvSpPr>
          <p:cNvPr id="12" name="Shape 7"/>
          <p:cNvSpPr/>
          <p:nvPr/>
        </p:nvSpPr>
        <p:spPr>
          <a:xfrm>
            <a:off x="6280190" y="5543669"/>
            <a:ext cx="510302" cy="510302"/>
          </a:xfrm>
          <a:prstGeom prst="roundRect">
            <a:avLst>
              <a:gd name="adj" fmla="val 6667"/>
            </a:avLst>
          </a:prstGeom>
          <a:solidFill>
            <a:srgbClr val="26262B"/>
          </a:solidFill>
          <a:ln/>
        </p:spPr>
        <p:txBody>
          <a:bodyPr/>
          <a:lstStyle/>
          <a:p>
            <a:endParaRPr lang="en-IN"/>
          </a:p>
        </p:txBody>
      </p:sp>
      <p:pic>
        <p:nvPicPr>
          <p:cNvPr id="13" name="Image 3" descr="preencoded.png"/>
          <p:cNvPicPr>
            <a:picLocks noChangeAspect="1"/>
          </p:cNvPicPr>
          <p:nvPr/>
        </p:nvPicPr>
        <p:blipFill>
          <a:blip r:embed="rId6"/>
          <a:stretch>
            <a:fillRect/>
          </a:stretch>
        </p:blipFill>
        <p:spPr>
          <a:xfrm>
            <a:off x="6365260" y="5586174"/>
            <a:ext cx="340162" cy="425291"/>
          </a:xfrm>
          <a:prstGeom prst="rect">
            <a:avLst/>
          </a:prstGeom>
        </p:spPr>
      </p:pic>
      <p:sp>
        <p:nvSpPr>
          <p:cNvPr id="14" name="Text 8"/>
          <p:cNvSpPr/>
          <p:nvPr/>
        </p:nvSpPr>
        <p:spPr>
          <a:xfrm>
            <a:off x="7017306" y="554366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AI Detection</a:t>
            </a:r>
            <a:endParaRPr lang="en-US" sz="2200" dirty="0"/>
          </a:p>
        </p:txBody>
      </p:sp>
      <p:sp>
        <p:nvSpPr>
          <p:cNvPr id="15" name="Text 9"/>
          <p:cNvSpPr/>
          <p:nvPr/>
        </p:nvSpPr>
        <p:spPr>
          <a:xfrm>
            <a:off x="7017306" y="6034088"/>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AI-based anomaly detection prevents hacking attempts.</a:t>
            </a:r>
            <a:endParaRPr lang="en-US" sz="1750" dirty="0"/>
          </a:p>
        </p:txBody>
      </p:sp>
      <p:pic>
        <p:nvPicPr>
          <p:cNvPr id="17" name="Picture 16">
            <a:extLst>
              <a:ext uri="{FF2B5EF4-FFF2-40B4-BE49-F238E27FC236}">
                <a16:creationId xmlns:a16="http://schemas.microsoft.com/office/drawing/2014/main" id="{9E5F5E58-CEE3-D854-3049-D9712BA3B7AC}"/>
              </a:ext>
            </a:extLst>
          </p:cNvPr>
          <p:cNvPicPr>
            <a:picLocks noChangeAspect="1"/>
          </p:cNvPicPr>
          <p:nvPr/>
        </p:nvPicPr>
        <p:blipFill>
          <a:blip r:embed="rId7"/>
          <a:stretch>
            <a:fillRect/>
          </a:stretch>
        </p:blipFill>
        <p:spPr>
          <a:xfrm>
            <a:off x="12246676" y="7671498"/>
            <a:ext cx="2314898" cy="4382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97B8FF"/>
                </a:solidFill>
                <a:latin typeface="Sora Medium" pitchFamily="34" charset="0"/>
                <a:ea typeface="Sora Medium" pitchFamily="34" charset="-122"/>
                <a:cs typeface="Sora Medium" pitchFamily="34" charset="-120"/>
              </a:rPr>
              <a:t>Why This Matters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894892" y="329493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1</a:t>
            </a:r>
            <a:endParaRPr lang="en-US" sz="2500" dirty="0"/>
          </a:p>
        </p:txBody>
      </p:sp>
      <p:sp>
        <p:nvSpPr>
          <p:cNvPr id="5" name="Text 2"/>
          <p:cNvSpPr/>
          <p:nvPr/>
        </p:nvSpPr>
        <p:spPr>
          <a:xfrm>
            <a:off x="5357217" y="2905720"/>
            <a:ext cx="2975491"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Application Security</a:t>
            </a:r>
            <a:endParaRPr lang="en-US" sz="2200" dirty="0"/>
          </a:p>
        </p:txBody>
      </p:sp>
      <p:sp>
        <p:nvSpPr>
          <p:cNvPr id="6" name="Text 3"/>
          <p:cNvSpPr/>
          <p:nvPr/>
        </p:nvSpPr>
        <p:spPr>
          <a:xfrm>
            <a:off x="5357217" y="3396139"/>
            <a:ext cx="470058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Prevents cyberattacks on cloud applications.</a:t>
            </a:r>
            <a:endParaRPr lang="en-US" sz="1750" dirty="0"/>
          </a:p>
        </p:txBody>
      </p:sp>
      <p:sp>
        <p:nvSpPr>
          <p:cNvPr id="7" name="Shape 4"/>
          <p:cNvSpPr/>
          <p:nvPr/>
        </p:nvSpPr>
        <p:spPr>
          <a:xfrm>
            <a:off x="5187077" y="3998952"/>
            <a:ext cx="8592860" cy="15240"/>
          </a:xfrm>
          <a:prstGeom prst="roundRect">
            <a:avLst>
              <a:gd name="adj" fmla="val 223256"/>
            </a:avLst>
          </a:prstGeom>
          <a:solidFill>
            <a:srgbClr val="3F3F44"/>
          </a:solidFill>
          <a:ln/>
        </p:spPr>
        <p:txBody>
          <a:bodyPr/>
          <a:lstStyle/>
          <a:p>
            <a:endParaRPr lang="en-IN"/>
          </a:p>
        </p:txBody>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894892" y="449663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2</a:t>
            </a:r>
            <a:endParaRPr lang="en-US" sz="25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Risk Reduction</a:t>
            </a:r>
            <a:endParaRPr lang="en-US" sz="2200" dirty="0"/>
          </a:p>
        </p:txBody>
      </p:sp>
      <p:sp>
        <p:nvSpPr>
          <p:cNvPr id="11" name="Text 7"/>
          <p:cNvSpPr/>
          <p:nvPr/>
        </p:nvSpPr>
        <p:spPr>
          <a:xfrm>
            <a:off x="6433304" y="4759762"/>
            <a:ext cx="4285298"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Reduces security risks for DevOps teams.</a:t>
            </a:r>
            <a:endParaRPr lang="en-US" sz="1750" dirty="0"/>
          </a:p>
        </p:txBody>
      </p:sp>
      <p:sp>
        <p:nvSpPr>
          <p:cNvPr id="12" name="Shape 8"/>
          <p:cNvSpPr/>
          <p:nvPr/>
        </p:nvSpPr>
        <p:spPr>
          <a:xfrm>
            <a:off x="6263164" y="5362575"/>
            <a:ext cx="7516773" cy="15240"/>
          </a:xfrm>
          <a:prstGeom prst="roundRect">
            <a:avLst>
              <a:gd name="adj" fmla="val 223256"/>
            </a:avLst>
          </a:prstGeom>
          <a:solidFill>
            <a:srgbClr val="3F3F44"/>
          </a:solidFill>
          <a:ln/>
        </p:spPr>
        <p:txBody>
          <a:bodyPr/>
          <a:lstStyle/>
          <a:p>
            <a:endParaRPr lang="en-IN"/>
          </a:p>
        </p:txBody>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894773" y="586025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E0D6DE"/>
                </a:solidFill>
                <a:latin typeface="Sora Medium" pitchFamily="34" charset="0"/>
                <a:ea typeface="Sora Medium" pitchFamily="34" charset="-122"/>
                <a:cs typeface="Sora Medium" pitchFamily="34" charset="-120"/>
              </a:rPr>
              <a:t>3</a:t>
            </a:r>
            <a:endParaRPr lang="en-US" sz="2500" dirty="0"/>
          </a:p>
        </p:txBody>
      </p:sp>
      <p:sp>
        <p:nvSpPr>
          <p:cNvPr id="15" name="Text 10"/>
          <p:cNvSpPr/>
          <p:nvPr/>
        </p:nvSpPr>
        <p:spPr>
          <a:xfrm>
            <a:off x="7509272" y="5632966"/>
            <a:ext cx="3004899"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Secure Deployments</a:t>
            </a:r>
            <a:endParaRPr lang="en-US" sz="2200" dirty="0"/>
          </a:p>
        </p:txBody>
      </p:sp>
      <p:sp>
        <p:nvSpPr>
          <p:cNvPr id="16" name="Text 11"/>
          <p:cNvSpPr/>
          <p:nvPr/>
        </p:nvSpPr>
        <p:spPr>
          <a:xfrm>
            <a:off x="7509272" y="6123384"/>
            <a:ext cx="5021104"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Helps businesses secure software deployments.</a:t>
            </a:r>
            <a:endParaRPr lang="en-US" sz="1750" dirty="0"/>
          </a:p>
        </p:txBody>
      </p:sp>
      <p:pic>
        <p:nvPicPr>
          <p:cNvPr id="18" name="Picture 17">
            <a:extLst>
              <a:ext uri="{FF2B5EF4-FFF2-40B4-BE49-F238E27FC236}">
                <a16:creationId xmlns:a16="http://schemas.microsoft.com/office/drawing/2014/main" id="{C98D374B-A08C-4A24-05DF-F1BF95986762}"/>
              </a:ext>
            </a:extLst>
          </p:cNvPr>
          <p:cNvPicPr>
            <a:picLocks noChangeAspect="1"/>
          </p:cNvPicPr>
          <p:nvPr/>
        </p:nvPicPr>
        <p:blipFill>
          <a:blip r:embed="rId6"/>
          <a:stretch>
            <a:fillRect/>
          </a:stretch>
        </p:blipFill>
        <p:spPr>
          <a:xfrm>
            <a:off x="12194757" y="7791389"/>
            <a:ext cx="2314898" cy="43821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293</Words>
  <Application>Microsoft Office PowerPoint</Application>
  <PresentationFormat>Custom</PresentationFormat>
  <Paragraphs>58</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Noto Sans TC</vt:lpstr>
      <vt:lpstr>Sora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Ramakrishnan Ilanghovan</cp:lastModifiedBy>
  <cp:revision>2</cp:revision>
  <dcterms:created xsi:type="dcterms:W3CDTF">2025-03-27T06:25:41Z</dcterms:created>
  <dcterms:modified xsi:type="dcterms:W3CDTF">2025-03-27T06:28:26Z</dcterms:modified>
</cp:coreProperties>
</file>